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8D64-9B94-43BF-94F8-8651A6B74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6DCA4-DF5F-4889-B736-C5EB29A8D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2C2B-D6B7-4067-B35D-F6B33624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57EA-CAA8-439B-B296-7DB52293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04AFB-4324-40CE-BA9A-46223FBF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EB7D-44BA-4C84-B7E0-C7DACEDB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BCB9C-C772-43F6-9768-0D7D3A510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2CD47-F662-4EDC-B289-6C1067D8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2D7B-B8E3-4225-8A6D-255CDC83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453D5-F208-47B3-B687-B6333FB2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30CCF-AA55-4EC8-AD1D-B47DC9C7D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066EC-A3B5-4B4B-8B66-28926ACE9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73DDD-E59D-46C2-B574-3D662C8F7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4DBBF-07BD-434B-9F7F-C00CF8CB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307A4-EB6B-49D3-BEA0-C936FEB2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F773-A20E-416F-9302-1D6340EE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D461D-DD87-4615-B0E3-0D3BEA318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AA07A-0B74-4B6F-9C67-066902A2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A586C-64D1-488E-A71F-2235718D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3619-1D8C-4D11-B413-1F27F447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F16F5-112B-4F6F-8B94-D97C7CED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49F65-22DF-4490-8C7D-51091CD56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71344-8AA0-4E94-803A-CF658B339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B172C-855E-4E51-854E-87F14CEE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74F4A-27DD-47A9-9AF7-2483D1AB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2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A4E7-8E98-4D42-B9FC-B68297C0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2ABD5-FC27-45DE-A022-D82380CC6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283D9-A928-443D-B372-5D143CC00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EBC2E-168A-46FD-A2F5-177D7906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9A8C4-70E5-458B-ACE0-2180C847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C6A74-B461-45D6-8C28-0E6F9E79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A0D3-3AD6-47E4-A20C-E282DDBD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9AB7-5CA6-47CC-8879-B2FC5E758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FF2F0-59A9-4F13-A82A-98F624E02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82C8B-F445-42CD-8BC9-875CC0132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D2D1B-694E-41DD-A4A4-8B4BE80BD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FEF55E-9B1F-4592-8C7C-829EC9A6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20F33-A240-4CCC-A6DF-69B97E46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FA61F8-6FDD-452C-A30F-A6EB2123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76F4-90B5-41E4-8395-6BB3EABF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10E96-3847-4C40-8DA0-10E23599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8163F-BF77-4873-A596-0B727E09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FD0D0-3DA5-404E-B559-8A88379C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3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721AD-143C-4F2F-8B51-4F334A23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90948-AE1A-43F8-B057-07696E7E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425F-6A3D-42E0-9046-8D6D5AD8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5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D3A0-D1AB-487D-BA62-84FC3721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8C6AA-B2E3-459F-BE7E-F382B7699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30718-72DC-4DA9-82CC-45CB83CFE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FE0D0-6D7F-4F82-A6A6-445B1FBCB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5EECE-487A-4D41-AF6F-78141FA6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15318-7BED-4CB3-9108-D5F2EB57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40DF-FE49-4A37-BB69-45FB79443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B7F52D-EA59-4520-949A-565EDFAC7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0E652-A719-4724-B503-497E9CAD0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3E21B-D371-471D-B3E9-9F824E84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EE76C-E2F1-4071-9F14-18BB6310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2EB86-2CC1-49C6-B4A8-2078C4F5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811DD3-B104-4028-BDD9-5BCFD851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7C251-2373-4D6F-9A5B-714606010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6832-EB19-4790-9648-BEA008E2A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87525-DA10-4CD6-835D-1EC1B8BC174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CF028-9AD8-430D-88F1-8FCCAA846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90422-5120-46A0-A01F-65D30EAC9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1383-857D-4A61-B8BF-EE28C676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rQCjgrZM3Uo&amp;feature=youtu.be" TargetMode="Externa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llustrations/artificial-intelligence-brain-think-3685928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illustrations/bulletin-board-stickies-post-it-2768204/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pixabay.com/photos/head-skull-blow-resolution-resolve-2709732/" TargetMode="External"/><Relationship Id="rId11" Type="http://schemas.openxmlformats.org/officeDocument/2006/relationships/hyperlink" Target="https://pixabay.com/illustrations/background-blurry-template-pattern-1696064/" TargetMode="External"/><Relationship Id="rId5" Type="http://schemas.openxmlformats.org/officeDocument/2006/relationships/hyperlink" Target="https://www.youtube.com/watch?v=rQCjgrZM3Uo&amp;feature=youtu.be" TargetMode="External"/><Relationship Id="rId10" Type="http://schemas.openxmlformats.org/officeDocument/2006/relationships/hyperlink" Target="https://pixabay.com/illustrations/watercolor-blue-939784/" TargetMode="External"/><Relationship Id="rId4" Type="http://schemas.openxmlformats.org/officeDocument/2006/relationships/image" Target="../media/image1.jpg"/><Relationship Id="rId9" Type="http://schemas.openxmlformats.org/officeDocument/2006/relationships/hyperlink" Target="https://pixabay.com/illustrations/artificial-intelligence-brain-think-438937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7.jpg"/><Relationship Id="rId10" Type="http://schemas.openxmlformats.org/officeDocument/2006/relationships/image" Target="../media/image13.png"/><Relationship Id="rId4" Type="http://schemas.openxmlformats.org/officeDocument/2006/relationships/image" Target="../media/image1.jp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ow&#10;&#10;Description automatically generated">
            <a:extLst>
              <a:ext uri="{FF2B5EF4-FFF2-40B4-BE49-F238E27FC236}">
                <a16:creationId xmlns:a16="http://schemas.microsoft.com/office/drawing/2014/main" id="{6BFA655B-D468-4E17-8436-2EA1D4618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46" y="-1"/>
            <a:ext cx="12346745" cy="7047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ED0413-4ADF-4B1D-9C5E-467D93E1B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Knowledge as an Improvement Over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91E14-B758-484B-85DC-0B2AB65AB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6626" y="3832432"/>
            <a:ext cx="9144000" cy="220641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Erin Sanderson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TWC 452 Information in the Digital Age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Arizona State University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Professor Dr. La Verne Abe Harris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Microsoft PowerPoint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83F6D81-9DAA-46B9-BE12-C2615B5C0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2"/>
    </mc:Choice>
    <mc:Fallback>
      <p:transition spd="slow" advTm="1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23ADDC6-E529-45F3-B479-840E43A2F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202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8D22C3-F03C-44A6-A6CB-6F654AB5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Fuller and Accessibility to Information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CF7D-6ABB-42B4-A303-19ED20785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Professor Fuller’s lecture(</a:t>
            </a:r>
            <a:r>
              <a:rPr lang="en-US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https://www.youtube.com/watch?v=rQCjgrZM3Uo&amp;feature=youtu.be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brought to my attention was the importance of accessibility of information.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is an improvement over information, but information is necessary for the creation of knowledge.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D13355-0DF2-4079-879F-DB4E717F9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4634"/>
    </mc:Choice>
    <mc:Fallback>
      <p:transition spd="slow" advTm="4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72C83C2-7C15-4163-8160-CB8C7DACF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1" b="202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288B63-408C-41A2-863C-261C340C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669" y="618978"/>
            <a:ext cx="5711482" cy="52162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Knowing This Help You in Your Professional Life?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88B524-4C12-4F05-918F-358C53125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9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627"/>
    </mc:Choice>
    <mc:Fallback>
      <p:transition spd="slow" advTm="4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00325-5AD9-411B-BDAB-ED16885B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How Does Knowing This Help You in Your Professional Life?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27FAA-2811-4632-95C9-48451AA1A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470164"/>
            <a:ext cx="5120113" cy="4022711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Understanding the difference between information and knowledge can prevent miscommunication in the workplace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Understanding the importance of knowledge can help you choose the correct information to share with your co-workers in order to create and spread that knowledge.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Understanding that knowledge can only be created from information that can be accessed and understood can help eliminate barriers in society that prevent information from being accessed and understood.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B6FF0E6-A653-4440-8A9C-87B3714332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4" r="1240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7F5CA0C-F803-4B5B-B5A2-04A93B0B2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2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08"/>
    </mc:Choice>
    <mc:Fallback>
      <p:transition spd="slow" advTm="5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ow&#10;&#10;Description automatically generated">
            <a:extLst>
              <a:ext uri="{FF2B5EF4-FFF2-40B4-BE49-F238E27FC236}">
                <a16:creationId xmlns:a16="http://schemas.microsoft.com/office/drawing/2014/main" id="{4F71CA35-A2D6-4C2E-865E-10BAD1AA9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4" r="9091" b="2259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F846C-12AA-429F-948C-B1672F97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0BA7F-3A4F-4B3D-ADA0-93BC808ED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3292054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Napier, E. (2016, December 14). ASIST Lecture 2016. Retrieved from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https://www.youtube.com/watch?v=rQCjgrZM3Uo&amp;feature=youtu.be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Buckland, M. K. (2017). 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Information and society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Cambridge, MA: The MIT Press.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Free Image 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Head, Skull, Blow, Resolution. (n.d.). Retrieved from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https://pixabay.com/photos/head-skull-blow-resolution-resolve-2709732/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Free Image 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Bulletin Board, Stickies, Post-It. (n.d.). Retrieved from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https://pixabay.com/illustrations/bulletin-board-stickies-post-it-2768204/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2A3B5-6DF9-4CF5-B35D-202D95A2F7C6}"/>
              </a:ext>
            </a:extLst>
          </p:cNvPr>
          <p:cNvSpPr txBox="1"/>
          <p:nvPr/>
        </p:nvSpPr>
        <p:spPr>
          <a:xfrm>
            <a:off x="5362126" y="1650106"/>
            <a:ext cx="59693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Image on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Artificial Intelligence, Brain. (n.d.). Retrieved from 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https://pixabay.com/illustrations/artificial-intelligence-brain-think-3685928/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Image on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Artificial Intelligence, Brain. (n.d.). Retrieved from 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https://pixabay.com/illustrations/artificial-intelligence-brain-think-4389372/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Image on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Watercolor, Blue. (n.d.). Retrieved from 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https://pixabay.com/illustrations/watercolor-blue-939784/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Image on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Background, Blurry, Template. (n.d.). Retrieved from 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https://pixabay.com/illustrations/background-blurry-template-pattern-1696064/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1C6E2AB-956A-4380-BFD8-642CE5E96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1"/>
    </mc:Choice>
    <mc:Fallback>
      <p:transition spd="slow" advTm="1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39DDDC-23EB-4890-A13E-181733CD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2268747"/>
            <a:ext cx="610519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Information?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23F606-449D-4F4F-8665-6CBF46319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7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4"/>
    </mc:Choice>
    <mc:Fallback>
      <p:transition spd="slow" advTm="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689935-EF66-4D73-9AE8-2610786C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92B3F-040E-48DF-8F17-C1F0563029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r="31065" b="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5F476-BF59-449D-A733-DD590098E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463" y="2040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Spreadsheets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Trivia Facts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B3D341-058C-4FCB-AB67-6383EE53E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5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46"/>
    </mc:Choice>
    <mc:Fallback>
      <p:transition spd="slow" advTm="38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C677C-B811-4F77-964D-641829C7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Knowledge?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02A90E-2D56-4023-A152-19F1F017F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0"/>
    </mc:Choice>
    <mc:Fallback>
      <p:transition spd="slow" advTm="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9501B-6BB9-4A65-8015-0F24B693F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animal&#10;&#10;Description automatically generated">
            <a:extLst>
              <a:ext uri="{FF2B5EF4-FFF2-40B4-BE49-F238E27FC236}">
                <a16:creationId xmlns:a16="http://schemas.microsoft.com/office/drawing/2014/main" id="{37E21297-4242-46C5-9F44-853A5C807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r="36447" b="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E92F7-75EE-49A1-B547-67A3E4F49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649" y="2331680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Comprehension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960069-7893-40A2-8F76-2C961DF3F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4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48"/>
    </mc:Choice>
    <mc:Fallback>
      <p:transition spd="slow" advTm="3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CA008F3-6687-491A-86BA-F072A7453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/>
          <a:stretch/>
        </p:blipFill>
        <p:spPr>
          <a:xfrm>
            <a:off x="0" y="-4996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AC137A-F7D0-43CC-A46F-113F475E4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651" y="1435100"/>
            <a:ext cx="4700016" cy="398780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6FD40-16BB-488D-A533-7148380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6" y="188727"/>
            <a:ext cx="5851174" cy="10576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Between Information and Knowledge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2AA15-E618-4A56-8004-ECBCCEAFCFBA}"/>
              </a:ext>
            </a:extLst>
          </p:cNvPr>
          <p:cNvSpPr txBox="1"/>
          <p:nvPr/>
        </p:nvSpPr>
        <p:spPr>
          <a:xfrm>
            <a:off x="1178276" y="1847850"/>
            <a:ext cx="3990624" cy="326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interchangeably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can create understanding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is formed from Information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48F2C-2D82-484C-9184-F5E01AEE02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21566" b="2"/>
          <a:stretch/>
        </p:blipFill>
        <p:spPr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6312DA-7EBF-4E58-B9D1-A29A0F117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59"/>
    </mc:Choice>
    <mc:Fallback>
      <p:transition spd="slow" advTm="4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D3AE-79CA-41D5-BA81-BEF27341A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27" y="1489665"/>
            <a:ext cx="5712824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 Which Is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6C11B-5BAB-4EA9-A43C-48A4CF487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27" y="3256295"/>
            <a:ext cx="4558309" cy="318168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  <a:p>
            <a:pPr marL="0" indent="0" algn="ctr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0" indent="0" algn="ctr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window&#10;&#10;Description automatically generated">
            <a:extLst>
              <a:ext uri="{FF2B5EF4-FFF2-40B4-BE49-F238E27FC236}">
                <a16:creationId xmlns:a16="http://schemas.microsoft.com/office/drawing/2014/main" id="{42E9F515-6381-405B-B793-8CABD5011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63880BA-88AE-48BC-B4A0-511F923A75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r="5009" b="1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6840BB1-4426-4551-AA4B-4BA77203E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r="4302" b="-2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pic>
        <p:nvPicPr>
          <p:cNvPr id="25" name="Graphic 24" descr="Presentation with bar chart">
            <a:extLst>
              <a:ext uri="{FF2B5EF4-FFF2-40B4-BE49-F238E27FC236}">
                <a16:creationId xmlns:a16="http://schemas.microsoft.com/office/drawing/2014/main" id="{180330CD-A5BA-44DF-BFFC-B05DB26C0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68158" y="590082"/>
            <a:ext cx="1799166" cy="1799166"/>
          </a:xfrm>
          <a:prstGeom prst="rect">
            <a:avLst/>
          </a:prstGeom>
        </p:spPr>
      </p:pic>
      <p:pic>
        <p:nvPicPr>
          <p:cNvPr id="27" name="Graphic 26" descr="Head with gears">
            <a:extLst>
              <a:ext uri="{FF2B5EF4-FFF2-40B4-BE49-F238E27FC236}">
                <a16:creationId xmlns:a16="http://schemas.microsoft.com/office/drawing/2014/main" id="{D220E273-D0BE-4008-8179-130B070AC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77999" y="4877942"/>
            <a:ext cx="1781597" cy="1781597"/>
          </a:xfrm>
          <a:prstGeom prst="rect">
            <a:avLst/>
          </a:prstGeom>
        </p:spPr>
      </p:pic>
      <p:pic>
        <p:nvPicPr>
          <p:cNvPr id="29" name="Graphic 28" descr="Help">
            <a:extLst>
              <a:ext uri="{FF2B5EF4-FFF2-40B4-BE49-F238E27FC236}">
                <a16:creationId xmlns:a16="http://schemas.microsoft.com/office/drawing/2014/main" id="{126105CC-D78C-48AE-AFC8-4DBD114E7C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36818" y="3557182"/>
            <a:ext cx="1253990" cy="12539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1837E55-CAF4-4B7E-98BE-5C08CBC97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5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528"/>
    </mc:Choice>
    <mc:Fallback>
      <p:transition spd="slow" advTm="1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61CAF3-95AB-44EB-8FBB-820F8C94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1734174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C1991D-1319-484C-8C70-9761BCE32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2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"/>
    </mc:Choice>
    <mc:Fallback>
      <p:transition spd="slow" advTm="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id="{5A43F180-B1A1-4A0F-9BB4-EA4DD4AC3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r="19991" b="-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6B7D92D-78FC-474D-99D4-5D28E0D892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/>
          <a:stretch/>
        </p:blipFill>
        <p:spPr>
          <a:xfrm>
            <a:off x="0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EB915-632F-4B86-AAE6-D08528E7F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56" y="2021738"/>
            <a:ext cx="4620544" cy="177599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Knowledge is an improved form of information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Information without comprehension is meaningless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Information is only an ingredient in the knowledge pot pie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A0C47-F28F-4E4E-9128-59DFF7ABD6DF}"/>
              </a:ext>
            </a:extLst>
          </p:cNvPr>
          <p:cNvSpPr txBox="1"/>
          <p:nvPr/>
        </p:nvSpPr>
        <p:spPr>
          <a:xfrm>
            <a:off x="9317" y="947041"/>
            <a:ext cx="4293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CA699E4-F18F-4963-9286-F1D96D2B1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80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9967"/>
    </mc:Choice>
    <mc:Fallback>
      <p:transition spd="slow" advTm="5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395</Words>
  <Application>Microsoft Office PowerPoint</Application>
  <PresentationFormat>Widescreen</PresentationFormat>
  <Paragraphs>53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:  Knowledge as an Improvement Over Information</vt:lpstr>
      <vt:lpstr>What is Information?</vt:lpstr>
      <vt:lpstr>Information </vt:lpstr>
      <vt:lpstr>What is Knowledge?</vt:lpstr>
      <vt:lpstr>Knowledge</vt:lpstr>
      <vt:lpstr>Relationship Between Information and Knowledge</vt:lpstr>
      <vt:lpstr>So Which Is Better?</vt:lpstr>
      <vt:lpstr>Knowledge!</vt:lpstr>
      <vt:lpstr>PowerPoint Presentation</vt:lpstr>
      <vt:lpstr>Professor Fuller and Accessibility to Information</vt:lpstr>
      <vt:lpstr>How Does Knowing This Help You in Your Professional Life?</vt:lpstr>
      <vt:lpstr>How Does Knowing This Help You in Your Professional Life? </vt:lpstr>
      <vt:lpstr>Citations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:  Knowledge as an Improvement Over Information</dc:title>
  <dc:creator>Erin Sanderson</dc:creator>
  <cp:lastModifiedBy>Erin Sanderson</cp:lastModifiedBy>
  <cp:revision>4</cp:revision>
  <dcterms:created xsi:type="dcterms:W3CDTF">2019-08-14T06:04:52Z</dcterms:created>
  <dcterms:modified xsi:type="dcterms:W3CDTF">2019-08-14T06:48:37Z</dcterms:modified>
</cp:coreProperties>
</file>