
<file path=[Content_Types].xml><?xml version="1.0" encoding="utf-8"?>
<Types xmlns="http://schemas.openxmlformats.org/package/2006/content-types">
  <Default Extension="bmp" ContentType="image/bmp"/>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2"/>
  </p:notesMasterIdLst>
  <p:sldIdLst>
    <p:sldId id="256" r:id="rId2"/>
    <p:sldId id="266" r:id="rId3"/>
    <p:sldId id="257" r:id="rId4"/>
    <p:sldId id="258"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7E1EB-47C6-49ED-909B-4B3E018B3FCB}"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D4FBE-E9D0-4888-893C-FD4C796DDF55}" type="slidenum">
              <a:rPr lang="en-US" smtClean="0"/>
              <a:t>‹#›</a:t>
            </a:fld>
            <a:endParaRPr lang="en-US"/>
          </a:p>
        </p:txBody>
      </p:sp>
    </p:spTree>
    <p:extLst>
      <p:ext uri="{BB962C8B-B14F-4D97-AF65-F5344CB8AC3E}">
        <p14:creationId xmlns:p14="http://schemas.microsoft.com/office/powerpoint/2010/main" val="28118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joining me this morning. Today, I am here to discuss with you the changes coming to Winkel Composites in the next three months. Ultimatley, the goal of these changes is to put into place some greener business practices and ensure that Winkel Composites is an environmentally friendly producer of goods.</a:t>
            </a:r>
          </a:p>
        </p:txBody>
      </p:sp>
      <p:sp>
        <p:nvSpPr>
          <p:cNvPr id="4" name="Slide Number Placeholder 3"/>
          <p:cNvSpPr>
            <a:spLocks noGrp="1"/>
          </p:cNvSpPr>
          <p:nvPr>
            <p:ph type="sldNum" sz="quarter" idx="10"/>
          </p:nvPr>
        </p:nvSpPr>
        <p:spPr/>
        <p:txBody>
          <a:bodyPr/>
          <a:lstStyle/>
          <a:p>
            <a:fld id="{4F9D4FBE-E9D0-4888-893C-FD4C796DDF55}" type="slidenum">
              <a:rPr lang="en-US" smtClean="0"/>
              <a:t>1</a:t>
            </a:fld>
            <a:endParaRPr lang="en-US"/>
          </a:p>
        </p:txBody>
      </p:sp>
    </p:spTree>
    <p:extLst>
      <p:ext uri="{BB962C8B-B14F-4D97-AF65-F5344CB8AC3E}">
        <p14:creationId xmlns:p14="http://schemas.microsoft.com/office/powerpoint/2010/main" val="96892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agenda today, we will be discussing the why, how, and when of our new processes. </a:t>
            </a:r>
          </a:p>
        </p:txBody>
      </p:sp>
      <p:sp>
        <p:nvSpPr>
          <p:cNvPr id="4" name="Slide Number Placeholder 3"/>
          <p:cNvSpPr>
            <a:spLocks noGrp="1"/>
          </p:cNvSpPr>
          <p:nvPr>
            <p:ph type="sldNum" sz="quarter" idx="10"/>
          </p:nvPr>
        </p:nvSpPr>
        <p:spPr/>
        <p:txBody>
          <a:bodyPr/>
          <a:lstStyle/>
          <a:p>
            <a:fld id="{4F9D4FBE-E9D0-4888-893C-FD4C796DDF55}" type="slidenum">
              <a:rPr lang="en-US" smtClean="0"/>
              <a:t>2</a:t>
            </a:fld>
            <a:endParaRPr lang="en-US"/>
          </a:p>
        </p:txBody>
      </p:sp>
    </p:spTree>
    <p:extLst>
      <p:ext uri="{BB962C8B-B14F-4D97-AF65-F5344CB8AC3E}">
        <p14:creationId xmlns:p14="http://schemas.microsoft.com/office/powerpoint/2010/main" val="207318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“Why should Winkel Composites invest time and money into ‘Going Green’?”. First off, for our consumers. These days, people want to know that the brands they buy are being produced by socially conscious companies. The greener our production, the better consumers will feel when they buy our product. Another factor is the amount of financial gain there is to be had in using greener practices during our packing and shipping procedures. The less resources we waste as a company, the more money we’ll save. And finally, what’s good for the environment is ultimately good for us all. If we want to continue to do business globally, we need to be prepared to use our resources carefully and intelligently. It does us no good to have the highest quality of bubble wrap if that same bubble wrap is clogging up canals that we use to ship our products. </a:t>
            </a:r>
          </a:p>
        </p:txBody>
      </p:sp>
      <p:sp>
        <p:nvSpPr>
          <p:cNvPr id="4" name="Slide Number Placeholder 3"/>
          <p:cNvSpPr>
            <a:spLocks noGrp="1"/>
          </p:cNvSpPr>
          <p:nvPr>
            <p:ph type="sldNum" sz="quarter" idx="10"/>
          </p:nvPr>
        </p:nvSpPr>
        <p:spPr/>
        <p:txBody>
          <a:bodyPr/>
          <a:lstStyle/>
          <a:p>
            <a:fld id="{4F9D4FBE-E9D0-4888-893C-FD4C796DDF55}" type="slidenum">
              <a:rPr lang="en-US" smtClean="0"/>
              <a:t>3</a:t>
            </a:fld>
            <a:endParaRPr lang="en-US"/>
          </a:p>
        </p:txBody>
      </p:sp>
    </p:spTree>
    <p:extLst>
      <p:ext uri="{BB962C8B-B14F-4D97-AF65-F5344CB8AC3E}">
        <p14:creationId xmlns:p14="http://schemas.microsoft.com/office/powerpoint/2010/main" val="291808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how will we change our processes to better preserve our environment? Well, we will be making changes to two of our business processes: Packing and Shipping. </a:t>
            </a:r>
          </a:p>
        </p:txBody>
      </p:sp>
      <p:sp>
        <p:nvSpPr>
          <p:cNvPr id="4" name="Slide Number Placeholder 3"/>
          <p:cNvSpPr>
            <a:spLocks noGrp="1"/>
          </p:cNvSpPr>
          <p:nvPr>
            <p:ph type="sldNum" sz="quarter" idx="10"/>
          </p:nvPr>
        </p:nvSpPr>
        <p:spPr/>
        <p:txBody>
          <a:bodyPr/>
          <a:lstStyle/>
          <a:p>
            <a:fld id="{4F9D4FBE-E9D0-4888-893C-FD4C796DDF55}" type="slidenum">
              <a:rPr lang="en-US" smtClean="0"/>
              <a:t>4</a:t>
            </a:fld>
            <a:endParaRPr lang="en-US"/>
          </a:p>
        </p:txBody>
      </p:sp>
    </p:spTree>
    <p:extLst>
      <p:ext uri="{BB962C8B-B14F-4D97-AF65-F5344CB8AC3E}">
        <p14:creationId xmlns:p14="http://schemas.microsoft.com/office/powerpoint/2010/main" val="9276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change we will be making to our packing process is to eliminate Styrofoam completely. It’s 75% more expensive than bubble wrap and isn’t recyclable. However, we are also looking in to replacements for bubble wrap. While bubble wrap can be recycled, we want to limit our plastic and have quite a few ideas in mind as to how we are going to do so. Although we are trying to get to the point where we no longer order bubble wrap to ship supplies, we do still receive some parts in bubble wrap from suppliers. This bubble wrap will be recycled instead of being thrown out. We’re going to get some separate disposal cans specifically to recycle our bubble wrap. We are also making changes to the boxes we use for shipping. We will begin ordering 100% recycled boxes via </a:t>
            </a:r>
            <a:r>
              <a:rPr lang="en-US" dirty="0" err="1"/>
              <a:t>EcoEnclose</a:t>
            </a:r>
            <a:r>
              <a:rPr lang="en-US" dirty="0"/>
              <a:t> starting in August. We’re also going to start shipping items in smaller boxes to reduce the amount of padding needed per box and to ensure we are using our delivery trucks to the fullest capacity. </a:t>
            </a:r>
          </a:p>
        </p:txBody>
      </p:sp>
      <p:sp>
        <p:nvSpPr>
          <p:cNvPr id="4" name="Slide Number Placeholder 3"/>
          <p:cNvSpPr>
            <a:spLocks noGrp="1"/>
          </p:cNvSpPr>
          <p:nvPr>
            <p:ph type="sldNum" sz="quarter" idx="10"/>
          </p:nvPr>
        </p:nvSpPr>
        <p:spPr/>
        <p:txBody>
          <a:bodyPr/>
          <a:lstStyle/>
          <a:p>
            <a:fld id="{4F9D4FBE-E9D0-4888-893C-FD4C796DDF55}" type="slidenum">
              <a:rPr lang="en-US" smtClean="0"/>
              <a:t>5</a:t>
            </a:fld>
            <a:endParaRPr lang="en-US"/>
          </a:p>
        </p:txBody>
      </p:sp>
    </p:spTree>
    <p:extLst>
      <p:ext uri="{BB962C8B-B14F-4D97-AF65-F5344CB8AC3E}">
        <p14:creationId xmlns:p14="http://schemas.microsoft.com/office/powerpoint/2010/main" val="335853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replacements for bubble wrap currently include biodegradable packing peanuts, recycled packing paper, newspapers, and magazines, office paper waste, and corrugated bubble wrap. There are some problems with using recycled papers and office paper waste. We would have to carefully peruse all recycled newspapers and magazines to ensure that they were appropriate and didn’t contain adds for our competitors. Office Paper waste, while a problem that we are looking to fix, is not consistent enough to use as a packing material regularly.  The majority of the company is leaning toward a mix of corrugated bubble wrap and biodegradable packing peanuts. We’ll send a memo out to everyone once the decision is official.</a:t>
            </a:r>
          </a:p>
        </p:txBody>
      </p:sp>
      <p:sp>
        <p:nvSpPr>
          <p:cNvPr id="4" name="Slide Number Placeholder 3"/>
          <p:cNvSpPr>
            <a:spLocks noGrp="1"/>
          </p:cNvSpPr>
          <p:nvPr>
            <p:ph type="sldNum" sz="quarter" idx="10"/>
          </p:nvPr>
        </p:nvSpPr>
        <p:spPr/>
        <p:txBody>
          <a:bodyPr/>
          <a:lstStyle/>
          <a:p>
            <a:fld id="{4F9D4FBE-E9D0-4888-893C-FD4C796DDF55}" type="slidenum">
              <a:rPr lang="en-US" smtClean="0"/>
              <a:t>6</a:t>
            </a:fld>
            <a:endParaRPr lang="en-US"/>
          </a:p>
        </p:txBody>
      </p:sp>
    </p:spTree>
    <p:extLst>
      <p:ext uri="{BB962C8B-B14F-4D97-AF65-F5344CB8AC3E}">
        <p14:creationId xmlns:p14="http://schemas.microsoft.com/office/powerpoint/2010/main" val="152040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stated, we will be switching to smaller boxes. We will soon be going paperless, which means we will be requiring electronic signatures and emailing receipts instead of printing them out onsite. Since we are going to smaller boxes, we are also going to be switching to smaller delivery trucks. A smaller truck will use less gas than a larger one and will be able to travel faster to our consumers.</a:t>
            </a:r>
          </a:p>
        </p:txBody>
      </p:sp>
      <p:sp>
        <p:nvSpPr>
          <p:cNvPr id="4" name="Slide Number Placeholder 3"/>
          <p:cNvSpPr>
            <a:spLocks noGrp="1"/>
          </p:cNvSpPr>
          <p:nvPr>
            <p:ph type="sldNum" sz="quarter" idx="10"/>
          </p:nvPr>
        </p:nvSpPr>
        <p:spPr/>
        <p:txBody>
          <a:bodyPr/>
          <a:lstStyle/>
          <a:p>
            <a:fld id="{4F9D4FBE-E9D0-4888-893C-FD4C796DDF55}" type="slidenum">
              <a:rPr lang="en-US" smtClean="0"/>
              <a:t>7</a:t>
            </a:fld>
            <a:endParaRPr lang="en-US"/>
          </a:p>
        </p:txBody>
      </p:sp>
    </p:spTree>
    <p:extLst>
      <p:ext uri="{BB962C8B-B14F-4D97-AF65-F5344CB8AC3E}">
        <p14:creationId xmlns:p14="http://schemas.microsoft.com/office/powerpoint/2010/main" val="401849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part of our plan to go greener is “Tree Day”. This is an event that will happen every three months. 5-8 people will be able to sign up to volunteer with our local Parks and Recreation Department in order to spend the day helping plant trees in the city’s parks. It will be all day. Volunteers will still be able to claim their hours spent on tree day as normal hourly pay. Also, we will provide lunch. Tree Day was chosen as a way to give back to the environment and show the community that we are dedicated to a better planet and a green future.</a:t>
            </a:r>
          </a:p>
        </p:txBody>
      </p:sp>
      <p:sp>
        <p:nvSpPr>
          <p:cNvPr id="4" name="Slide Number Placeholder 3"/>
          <p:cNvSpPr>
            <a:spLocks noGrp="1"/>
          </p:cNvSpPr>
          <p:nvPr>
            <p:ph type="sldNum" sz="quarter" idx="10"/>
          </p:nvPr>
        </p:nvSpPr>
        <p:spPr/>
        <p:txBody>
          <a:bodyPr/>
          <a:lstStyle/>
          <a:p>
            <a:fld id="{4F9D4FBE-E9D0-4888-893C-FD4C796DDF55}" type="slidenum">
              <a:rPr lang="en-US" smtClean="0"/>
              <a:t>8</a:t>
            </a:fld>
            <a:endParaRPr lang="en-US"/>
          </a:p>
        </p:txBody>
      </p:sp>
    </p:spTree>
    <p:extLst>
      <p:ext uri="{BB962C8B-B14F-4D97-AF65-F5344CB8AC3E}">
        <p14:creationId xmlns:p14="http://schemas.microsoft.com/office/powerpoint/2010/main" val="87570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those are the changes coming to the company within the next three months. Any questions? –answer any questions voiced at this time- Thank you for your time! We will be sending a memo out as well with this same information. If you think of any more questions or concerns, please don’t hesitate to contact our senior consultant. Her contact information will be included in the memo, which you will all receive by lunchtime today. </a:t>
            </a:r>
          </a:p>
        </p:txBody>
      </p:sp>
      <p:sp>
        <p:nvSpPr>
          <p:cNvPr id="4" name="Slide Number Placeholder 3"/>
          <p:cNvSpPr>
            <a:spLocks noGrp="1"/>
          </p:cNvSpPr>
          <p:nvPr>
            <p:ph type="sldNum" sz="quarter" idx="10"/>
          </p:nvPr>
        </p:nvSpPr>
        <p:spPr/>
        <p:txBody>
          <a:bodyPr/>
          <a:lstStyle/>
          <a:p>
            <a:fld id="{4F9D4FBE-E9D0-4888-893C-FD4C796DDF55}" type="slidenum">
              <a:rPr lang="en-US" smtClean="0"/>
              <a:t>9</a:t>
            </a:fld>
            <a:endParaRPr lang="en-US"/>
          </a:p>
        </p:txBody>
      </p:sp>
    </p:spTree>
    <p:extLst>
      <p:ext uri="{BB962C8B-B14F-4D97-AF65-F5344CB8AC3E}">
        <p14:creationId xmlns:p14="http://schemas.microsoft.com/office/powerpoint/2010/main" val="1828503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4/16/2020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4/16/2020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4/16/2020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4/16/2020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4/16/2020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4/16/2020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4/16/2020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4/16/2020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4/16/2020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4/16/2020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4/16/2020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4/16/2020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mwatoday.com/news/green-tips/packing-materials.aspx" TargetMode="External"/><Relationship Id="rId2" Type="http://schemas.openxmlformats.org/officeDocument/2006/relationships/hyperlink" Target="http://ltxsolutions.com/green-shipping-practices-trucking-industry/" TargetMode="External"/><Relationship Id="rId1" Type="http://schemas.openxmlformats.org/officeDocument/2006/relationships/slideLayout" Target="../slideLayouts/slideLayout2.xml"/><Relationship Id="rId4" Type="http://schemas.openxmlformats.org/officeDocument/2006/relationships/hyperlink" Target="https://home.howstuffworks.com/green-living/alternative-reusable-packing-materials.ht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5.svg"/><Relationship Id="rId11"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notesSlide" Target="../notesSlides/notesSlide8.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72A8-22CD-4197-B5C3-D956BB03D5BB}"/>
              </a:ext>
            </a:extLst>
          </p:cNvPr>
          <p:cNvSpPr>
            <a:spLocks noGrp="1"/>
          </p:cNvSpPr>
          <p:nvPr>
            <p:ph type="ctrTitle"/>
          </p:nvPr>
        </p:nvSpPr>
        <p:spPr>
          <a:xfrm>
            <a:off x="1561707" y="1481664"/>
            <a:ext cx="9068586" cy="2590800"/>
          </a:xfrm>
        </p:spPr>
        <p:txBody>
          <a:bodyPr/>
          <a:lstStyle/>
          <a:p>
            <a:r>
              <a:rPr lang="en-US" sz="5400" dirty="0"/>
              <a:t>Green Shipping</a:t>
            </a:r>
          </a:p>
        </p:txBody>
      </p:sp>
      <p:sp>
        <p:nvSpPr>
          <p:cNvPr id="3" name="Subtitle 2">
            <a:extLst>
              <a:ext uri="{FF2B5EF4-FFF2-40B4-BE49-F238E27FC236}">
                <a16:creationId xmlns:a16="http://schemas.microsoft.com/office/drawing/2014/main" id="{AC8EE7F2-D771-48B9-89F7-0ED02A89F1F1}"/>
              </a:ext>
            </a:extLst>
          </p:cNvPr>
          <p:cNvSpPr>
            <a:spLocks noGrp="1"/>
          </p:cNvSpPr>
          <p:nvPr>
            <p:ph type="subTitle" idx="1"/>
          </p:nvPr>
        </p:nvSpPr>
        <p:spPr>
          <a:xfrm>
            <a:off x="1561707" y="4224998"/>
            <a:ext cx="9070848" cy="888630"/>
          </a:xfrm>
        </p:spPr>
        <p:txBody>
          <a:bodyPr>
            <a:normAutofit/>
          </a:bodyPr>
          <a:lstStyle/>
          <a:p>
            <a:r>
              <a:rPr lang="en-US" sz="2400" dirty="0"/>
              <a:t>How We’re Making Winkel Composites More Environmentally Friendly</a:t>
            </a:r>
          </a:p>
        </p:txBody>
      </p:sp>
      <p:pic>
        <p:nvPicPr>
          <p:cNvPr id="5" name="Graphic 4" descr="Parent and Child">
            <a:extLst>
              <a:ext uri="{FF2B5EF4-FFF2-40B4-BE49-F238E27FC236}">
                <a16:creationId xmlns:a16="http://schemas.microsoft.com/office/drawing/2014/main" id="{F5007F1D-3232-4FC9-B743-2BB8026CFD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9280" y="3503963"/>
            <a:ext cx="644768" cy="644768"/>
          </a:xfrm>
          <a:prstGeom prst="rect">
            <a:avLst/>
          </a:prstGeom>
        </p:spPr>
      </p:pic>
      <p:pic>
        <p:nvPicPr>
          <p:cNvPr id="7" name="Graphic 6" descr="Plant">
            <a:extLst>
              <a:ext uri="{FF2B5EF4-FFF2-40B4-BE49-F238E27FC236}">
                <a16:creationId xmlns:a16="http://schemas.microsoft.com/office/drawing/2014/main" id="{7CB19398-ACC7-4F0D-9AE2-339197340D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017" y="2970629"/>
            <a:ext cx="1254369" cy="1254369"/>
          </a:xfrm>
          <a:prstGeom prst="rect">
            <a:avLst/>
          </a:prstGeom>
        </p:spPr>
      </p:pic>
      <p:sp>
        <p:nvSpPr>
          <p:cNvPr id="8" name="TextBox 7">
            <a:extLst>
              <a:ext uri="{FF2B5EF4-FFF2-40B4-BE49-F238E27FC236}">
                <a16:creationId xmlns:a16="http://schemas.microsoft.com/office/drawing/2014/main" id="{8796288D-1268-444F-917D-4DE958DCC98B}"/>
              </a:ext>
            </a:extLst>
          </p:cNvPr>
          <p:cNvSpPr txBox="1"/>
          <p:nvPr/>
        </p:nvSpPr>
        <p:spPr>
          <a:xfrm>
            <a:off x="3699803" y="5801698"/>
            <a:ext cx="3938954" cy="369332"/>
          </a:xfrm>
          <a:prstGeom prst="rect">
            <a:avLst/>
          </a:prstGeom>
          <a:solidFill>
            <a:schemeClr val="bg2"/>
          </a:solidFill>
        </p:spPr>
        <p:txBody>
          <a:bodyPr wrap="square" rtlCol="0">
            <a:spAutoFit/>
          </a:bodyPr>
          <a:lstStyle/>
          <a:p>
            <a:pPr algn="ctr"/>
            <a:r>
              <a:rPr lang="en-US" dirty="0"/>
              <a:t>Prepared by Erin Sanderson</a:t>
            </a:r>
          </a:p>
        </p:txBody>
      </p:sp>
      <p:pic>
        <p:nvPicPr>
          <p:cNvPr id="10" name="Audio 9">
            <a:hlinkClick r:id="" action="ppaction://media"/>
            <a:extLst>
              <a:ext uri="{FF2B5EF4-FFF2-40B4-BE49-F238E27FC236}">
                <a16:creationId xmlns:a16="http://schemas.microsoft.com/office/drawing/2014/main" id="{595C33E1-8760-460E-9379-B9AA36B07EF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57046130"/>
      </p:ext>
    </p:extLst>
  </p:cSld>
  <p:clrMapOvr>
    <a:masterClrMapping/>
  </p:clrMapOvr>
  <mc:AlternateContent xmlns:mc="http://schemas.openxmlformats.org/markup-compatibility/2006" xmlns:p14="http://schemas.microsoft.com/office/powerpoint/2010/main">
    <mc:Choice Requires="p14">
      <p:transition spd="slow" p14:dur="2000" advTm="20422"/>
    </mc:Choice>
    <mc:Fallback xmlns="">
      <p:transition spd="slow" advTm="20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5DB0-A6FA-46F6-9D19-D11390B10127}"/>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860A359E-B64F-4211-9F0E-0C9EE3F440E3}"/>
              </a:ext>
            </a:extLst>
          </p:cNvPr>
          <p:cNvSpPr>
            <a:spLocks noGrp="1"/>
          </p:cNvSpPr>
          <p:nvPr>
            <p:ph idx="1"/>
          </p:nvPr>
        </p:nvSpPr>
        <p:spPr>
          <a:xfrm>
            <a:off x="1305951" y="2201594"/>
            <a:ext cx="10058400" cy="3931920"/>
          </a:xfrm>
        </p:spPr>
        <p:txBody>
          <a:bodyPr/>
          <a:lstStyle/>
          <a:p>
            <a:r>
              <a:rPr lang="en-US" dirty="0"/>
              <a:t>Green Shipping Practices in the Shipping Industry (26 June, 2018.) LTX</a:t>
            </a:r>
          </a:p>
          <a:p>
            <a:pPr lvl="1"/>
            <a:r>
              <a:rPr lang="en-US" dirty="0">
                <a:hlinkClick r:id="rId2"/>
              </a:rPr>
              <a:t>http://ltxsolutions.com/green-shipping-practices-trucking-industry/</a:t>
            </a:r>
            <a:endParaRPr lang="en-US" dirty="0"/>
          </a:p>
          <a:p>
            <a:pPr lvl="1"/>
            <a:endParaRPr lang="en-US" dirty="0"/>
          </a:p>
          <a:p>
            <a:r>
              <a:rPr lang="en-US" dirty="0"/>
              <a:t>Creative (And Green) Alternatives to Packing Materials (26 June, 2018). Metro Waste Authority</a:t>
            </a:r>
          </a:p>
          <a:p>
            <a:pPr lvl="1"/>
            <a:r>
              <a:rPr lang="en-US" dirty="0">
                <a:hlinkClick r:id="rId3"/>
              </a:rPr>
              <a:t>https://www.mwatoday.com/news/green-tips/packing-materials.aspx</a:t>
            </a:r>
            <a:endParaRPr lang="en-US" dirty="0"/>
          </a:p>
          <a:p>
            <a:pPr lvl="1"/>
            <a:endParaRPr lang="en-US" dirty="0"/>
          </a:p>
          <a:p>
            <a:r>
              <a:rPr lang="en-US" dirty="0"/>
              <a:t>10 Alternative Packing Materials (26 June, 2018). How Stuff Works</a:t>
            </a:r>
          </a:p>
          <a:p>
            <a:pPr lvl="1"/>
            <a:r>
              <a:rPr lang="en-US" dirty="0">
                <a:hlinkClick r:id="rId4"/>
              </a:rPr>
              <a:t>https://home.howstuffworks.com/green-living/alternative-reusable-packing-materials.htm</a:t>
            </a:r>
            <a:endParaRPr lang="en-US" dirty="0"/>
          </a:p>
          <a:p>
            <a:pPr lvl="1"/>
            <a:endParaRPr lang="en-US" dirty="0"/>
          </a:p>
        </p:txBody>
      </p:sp>
    </p:spTree>
    <p:extLst>
      <p:ext uri="{BB962C8B-B14F-4D97-AF65-F5344CB8AC3E}">
        <p14:creationId xmlns:p14="http://schemas.microsoft.com/office/powerpoint/2010/main" val="55421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28B4-DF58-4416-AE3A-1750161536A7}"/>
              </a:ext>
            </a:extLst>
          </p:cNvPr>
          <p:cNvSpPr>
            <a:spLocks noGrp="1"/>
          </p:cNvSpPr>
          <p:nvPr>
            <p:ph type="title"/>
          </p:nvPr>
        </p:nvSpPr>
        <p:spPr/>
        <p:txBody>
          <a:bodyPr/>
          <a:lstStyle/>
          <a:p>
            <a:pPr algn="ctr"/>
            <a:r>
              <a:rPr lang="en-US" dirty="0"/>
              <a:t>Agenda </a:t>
            </a:r>
          </a:p>
        </p:txBody>
      </p:sp>
      <p:sp>
        <p:nvSpPr>
          <p:cNvPr id="3" name="Content Placeholder 2">
            <a:extLst>
              <a:ext uri="{FF2B5EF4-FFF2-40B4-BE49-F238E27FC236}">
                <a16:creationId xmlns:a16="http://schemas.microsoft.com/office/drawing/2014/main" id="{D53819AA-3182-40B7-A2C3-4EF0B32742BB}"/>
              </a:ext>
            </a:extLst>
          </p:cNvPr>
          <p:cNvSpPr>
            <a:spLocks noGrp="1"/>
          </p:cNvSpPr>
          <p:nvPr>
            <p:ph idx="1"/>
          </p:nvPr>
        </p:nvSpPr>
        <p:spPr/>
        <p:txBody>
          <a:bodyPr>
            <a:normAutofit/>
          </a:bodyPr>
          <a:lstStyle/>
          <a:p>
            <a:r>
              <a:rPr lang="en-US" sz="3600" u="sng" dirty="0"/>
              <a:t>Why?</a:t>
            </a:r>
          </a:p>
          <a:p>
            <a:r>
              <a:rPr lang="en-US" sz="3600" u="sng" dirty="0"/>
              <a:t>How?</a:t>
            </a:r>
          </a:p>
          <a:p>
            <a:pPr lvl="1"/>
            <a:r>
              <a:rPr lang="en-US" sz="2400" dirty="0"/>
              <a:t>Packing</a:t>
            </a:r>
          </a:p>
          <a:p>
            <a:pPr lvl="1"/>
            <a:r>
              <a:rPr lang="en-US" sz="2400" dirty="0"/>
              <a:t>Shipping</a:t>
            </a:r>
          </a:p>
          <a:p>
            <a:pPr lvl="1"/>
            <a:r>
              <a:rPr lang="en-US" sz="2400" dirty="0"/>
              <a:t>Giving Back</a:t>
            </a:r>
          </a:p>
          <a:p>
            <a:r>
              <a:rPr lang="en-US" sz="3600" u="sng" dirty="0"/>
              <a:t>When?</a:t>
            </a:r>
          </a:p>
        </p:txBody>
      </p:sp>
      <p:pic>
        <p:nvPicPr>
          <p:cNvPr id="5" name="Graphic 4" descr="Plant">
            <a:extLst>
              <a:ext uri="{FF2B5EF4-FFF2-40B4-BE49-F238E27FC236}">
                <a16:creationId xmlns:a16="http://schemas.microsoft.com/office/drawing/2014/main" id="{BE53849B-3463-4975-8BA1-D2594973B2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9981" y="1818249"/>
            <a:ext cx="3617742" cy="3617742"/>
          </a:xfrm>
          <a:prstGeom prst="rect">
            <a:avLst/>
          </a:prstGeom>
        </p:spPr>
      </p:pic>
      <p:pic>
        <p:nvPicPr>
          <p:cNvPr id="7" name="Audio 6">
            <a:hlinkClick r:id="" action="ppaction://media"/>
            <a:extLst>
              <a:ext uri="{FF2B5EF4-FFF2-40B4-BE49-F238E27FC236}">
                <a16:creationId xmlns:a16="http://schemas.microsoft.com/office/drawing/2014/main" id="{4C83BCC2-E2BB-4223-A283-F287194A0B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43488316"/>
      </p:ext>
    </p:extLst>
  </p:cSld>
  <p:clrMapOvr>
    <a:masterClrMapping/>
  </p:clrMapOvr>
  <mc:AlternateContent xmlns:mc="http://schemas.openxmlformats.org/markup-compatibility/2006" xmlns:p14="http://schemas.microsoft.com/office/powerpoint/2010/main">
    <mc:Choice Requires="p14">
      <p:transition spd="slow" p14:dur="2000" advTm="8381"/>
    </mc:Choice>
    <mc:Fallback xmlns="">
      <p:transition spd="slow" advTm="8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EE89-33C6-4612-8EC4-38F2B510FD6F}"/>
              </a:ext>
            </a:extLst>
          </p:cNvPr>
          <p:cNvSpPr>
            <a:spLocks noGrp="1"/>
          </p:cNvSpPr>
          <p:nvPr>
            <p:ph type="title"/>
          </p:nvPr>
        </p:nvSpPr>
        <p:spPr>
          <a:xfrm>
            <a:off x="1560576" y="1113648"/>
            <a:ext cx="9070848" cy="2587752"/>
          </a:xfrm>
        </p:spPr>
        <p:txBody>
          <a:bodyPr/>
          <a:lstStyle/>
          <a:p>
            <a:r>
              <a:rPr lang="en-US" sz="4000" dirty="0"/>
              <a:t>Why Go Green?</a:t>
            </a:r>
          </a:p>
        </p:txBody>
      </p:sp>
      <p:sp>
        <p:nvSpPr>
          <p:cNvPr id="3" name="Text Placeholder 2">
            <a:extLst>
              <a:ext uri="{FF2B5EF4-FFF2-40B4-BE49-F238E27FC236}">
                <a16:creationId xmlns:a16="http://schemas.microsoft.com/office/drawing/2014/main" id="{695944CC-AB83-4251-9E04-497F4C8BE726}"/>
              </a:ext>
            </a:extLst>
          </p:cNvPr>
          <p:cNvSpPr>
            <a:spLocks noGrp="1"/>
          </p:cNvSpPr>
          <p:nvPr>
            <p:ph type="body" idx="1"/>
          </p:nvPr>
        </p:nvSpPr>
        <p:spPr>
          <a:xfrm>
            <a:off x="1560576" y="3061253"/>
            <a:ext cx="9070848" cy="2276792"/>
          </a:xfrm>
        </p:spPr>
        <p:txBody>
          <a:bodyPr>
            <a:normAutofit/>
          </a:bodyPr>
          <a:lstStyle/>
          <a:p>
            <a:pPr marL="342900" indent="-342900">
              <a:buAutoNum type="arabicPeriod"/>
            </a:pPr>
            <a:r>
              <a:rPr lang="en-US" sz="2000" dirty="0"/>
              <a:t>For our Consumers</a:t>
            </a:r>
          </a:p>
          <a:p>
            <a:pPr marL="342900" indent="-342900">
              <a:buAutoNum type="arabicPeriod"/>
            </a:pPr>
            <a:r>
              <a:rPr lang="en-US" sz="2000" dirty="0"/>
              <a:t>To Save the Company Money </a:t>
            </a:r>
          </a:p>
          <a:p>
            <a:pPr marL="342900" indent="-342900">
              <a:buAutoNum type="arabicPeriod"/>
            </a:pPr>
            <a:r>
              <a:rPr lang="en-US" sz="2000" dirty="0"/>
              <a:t>What’s Good for the Environment is Good for Us</a:t>
            </a:r>
          </a:p>
        </p:txBody>
      </p:sp>
      <p:pic>
        <p:nvPicPr>
          <p:cNvPr id="6" name="Audio 5">
            <a:hlinkClick r:id="" action="ppaction://media"/>
            <a:extLst>
              <a:ext uri="{FF2B5EF4-FFF2-40B4-BE49-F238E27FC236}">
                <a16:creationId xmlns:a16="http://schemas.microsoft.com/office/drawing/2014/main" id="{4483C994-E8ED-4843-9C36-CBD9F72343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98819923"/>
      </p:ext>
    </p:extLst>
  </p:cSld>
  <p:clrMapOvr>
    <a:masterClrMapping/>
  </p:clrMapOvr>
  <mc:AlternateContent xmlns:mc="http://schemas.openxmlformats.org/markup-compatibility/2006" xmlns:p14="http://schemas.microsoft.com/office/powerpoint/2010/main">
    <mc:Choice Requires="p14">
      <p:transition spd="slow" p14:dur="2000" advTm="53603"/>
    </mc:Choice>
    <mc:Fallback xmlns="">
      <p:transition spd="slow" advTm="53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A407-20E6-473A-8D44-3D1047192EE4}"/>
              </a:ext>
            </a:extLst>
          </p:cNvPr>
          <p:cNvSpPr>
            <a:spLocks noGrp="1"/>
          </p:cNvSpPr>
          <p:nvPr>
            <p:ph type="title"/>
          </p:nvPr>
        </p:nvSpPr>
        <p:spPr/>
        <p:txBody>
          <a:bodyPr>
            <a:normAutofit/>
          </a:bodyPr>
          <a:lstStyle/>
          <a:p>
            <a:r>
              <a:rPr lang="en-US" sz="3200" dirty="0"/>
              <a:t>But How?</a:t>
            </a:r>
          </a:p>
        </p:txBody>
      </p:sp>
      <p:sp>
        <p:nvSpPr>
          <p:cNvPr id="3" name="Content Placeholder 2">
            <a:extLst>
              <a:ext uri="{FF2B5EF4-FFF2-40B4-BE49-F238E27FC236}">
                <a16:creationId xmlns:a16="http://schemas.microsoft.com/office/drawing/2014/main" id="{69DDD6C6-4ABD-464C-A677-16E07EDFC0DC}"/>
              </a:ext>
            </a:extLst>
          </p:cNvPr>
          <p:cNvSpPr>
            <a:spLocks noGrp="1"/>
          </p:cNvSpPr>
          <p:nvPr>
            <p:ph sz="half" idx="1"/>
          </p:nvPr>
        </p:nvSpPr>
        <p:spPr/>
        <p:txBody>
          <a:bodyPr>
            <a:normAutofit/>
          </a:bodyPr>
          <a:lstStyle/>
          <a:p>
            <a:r>
              <a:rPr lang="en-US" sz="2800" dirty="0"/>
              <a:t>Packing Changes</a:t>
            </a:r>
          </a:p>
        </p:txBody>
      </p:sp>
      <p:sp>
        <p:nvSpPr>
          <p:cNvPr id="4" name="Content Placeholder 3">
            <a:extLst>
              <a:ext uri="{FF2B5EF4-FFF2-40B4-BE49-F238E27FC236}">
                <a16:creationId xmlns:a16="http://schemas.microsoft.com/office/drawing/2014/main" id="{2D554397-986D-4A89-8BE9-D7CE87D04D9E}"/>
              </a:ext>
            </a:extLst>
          </p:cNvPr>
          <p:cNvSpPr>
            <a:spLocks noGrp="1"/>
          </p:cNvSpPr>
          <p:nvPr>
            <p:ph sz="half" idx="2"/>
          </p:nvPr>
        </p:nvSpPr>
        <p:spPr/>
        <p:txBody>
          <a:bodyPr>
            <a:normAutofit/>
          </a:bodyPr>
          <a:lstStyle/>
          <a:p>
            <a:r>
              <a:rPr lang="en-US" sz="2800" dirty="0"/>
              <a:t>Shipping Changes</a:t>
            </a:r>
          </a:p>
        </p:txBody>
      </p:sp>
      <p:pic>
        <p:nvPicPr>
          <p:cNvPr id="6" name="Graphic 5" descr="Truck">
            <a:extLst>
              <a:ext uri="{FF2B5EF4-FFF2-40B4-BE49-F238E27FC236}">
                <a16:creationId xmlns:a16="http://schemas.microsoft.com/office/drawing/2014/main" id="{5E3CEB1B-1A9A-4B4F-94B8-A5CC2B76EA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0581" y="2937803"/>
            <a:ext cx="2914357" cy="2914357"/>
          </a:xfrm>
          <a:prstGeom prst="rect">
            <a:avLst/>
          </a:prstGeom>
        </p:spPr>
      </p:pic>
      <p:pic>
        <p:nvPicPr>
          <p:cNvPr id="8" name="Graphic 7" descr="Box">
            <a:extLst>
              <a:ext uri="{FF2B5EF4-FFF2-40B4-BE49-F238E27FC236}">
                <a16:creationId xmlns:a16="http://schemas.microsoft.com/office/drawing/2014/main" id="{81479FB8-6907-4C45-B8F5-4788CA8E57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5219" y="2997421"/>
            <a:ext cx="2657791" cy="2657791"/>
          </a:xfrm>
          <a:prstGeom prst="rect">
            <a:avLst/>
          </a:prstGeom>
        </p:spPr>
      </p:pic>
      <p:pic>
        <p:nvPicPr>
          <p:cNvPr id="11" name="Audio 10">
            <a:hlinkClick r:id="" action="ppaction://media"/>
            <a:extLst>
              <a:ext uri="{FF2B5EF4-FFF2-40B4-BE49-F238E27FC236}">
                <a16:creationId xmlns:a16="http://schemas.microsoft.com/office/drawing/2014/main" id="{61A3FFF7-A96B-4D2F-8635-81CE75E72A3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0617667"/>
      </p:ext>
    </p:extLst>
  </p:cSld>
  <p:clrMapOvr>
    <a:masterClrMapping/>
  </p:clrMapOvr>
  <mc:AlternateContent xmlns:mc="http://schemas.openxmlformats.org/markup-compatibility/2006" xmlns:p14="http://schemas.microsoft.com/office/powerpoint/2010/main">
    <mc:Choice Requires="p14">
      <p:transition spd="slow" p14:dur="2000" advTm="10148"/>
    </mc:Choice>
    <mc:Fallback xmlns="">
      <p:transition spd="slow" advTm="10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6028">
              <a:srgbClr val="C9E8BE"/>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A922E0-5E65-4C7F-BA7E-3D37879A56FC}"/>
              </a:ext>
            </a:extLst>
          </p:cNvPr>
          <p:cNvSpPr>
            <a:spLocks noGrp="1"/>
          </p:cNvSpPr>
          <p:nvPr>
            <p:ph type="body" sz="half" idx="2"/>
          </p:nvPr>
        </p:nvSpPr>
        <p:spPr>
          <a:xfrm>
            <a:off x="9296400" y="3355848"/>
            <a:ext cx="2432304" cy="3502152"/>
          </a:xfrm>
        </p:spPr>
        <p:txBody>
          <a:bodyPr>
            <a:normAutofit/>
          </a:bodyPr>
          <a:lstStyle/>
          <a:p>
            <a:pPr algn="ctr"/>
            <a:r>
              <a:rPr lang="en-US" sz="3600" dirty="0"/>
              <a:t>Packing </a:t>
            </a:r>
          </a:p>
          <a:p>
            <a:pPr algn="ctr"/>
            <a:r>
              <a:rPr lang="en-US" sz="3600" dirty="0"/>
              <a:t>Changes</a:t>
            </a:r>
          </a:p>
        </p:txBody>
      </p:sp>
      <p:pic>
        <p:nvPicPr>
          <p:cNvPr id="6" name="Graphic 5" descr="Box">
            <a:extLst>
              <a:ext uri="{FF2B5EF4-FFF2-40B4-BE49-F238E27FC236}">
                <a16:creationId xmlns:a16="http://schemas.microsoft.com/office/drawing/2014/main" id="{87E19A9D-0A42-4DF4-A0A9-090B02CF80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5302" y="425548"/>
            <a:ext cx="1714500" cy="1714500"/>
          </a:xfrm>
          <a:prstGeom prst="rect">
            <a:avLst/>
          </a:prstGeom>
        </p:spPr>
      </p:pic>
      <p:sp>
        <p:nvSpPr>
          <p:cNvPr id="8" name="TextBox 7">
            <a:extLst>
              <a:ext uri="{FF2B5EF4-FFF2-40B4-BE49-F238E27FC236}">
                <a16:creationId xmlns:a16="http://schemas.microsoft.com/office/drawing/2014/main" id="{2E093DCB-EBDB-4274-BCE5-1AF3D8212674}"/>
              </a:ext>
            </a:extLst>
          </p:cNvPr>
          <p:cNvSpPr txBox="1"/>
          <p:nvPr/>
        </p:nvSpPr>
        <p:spPr>
          <a:xfrm>
            <a:off x="253218" y="946052"/>
            <a:ext cx="8482818" cy="4524315"/>
          </a:xfrm>
          <a:prstGeom prst="rect">
            <a:avLst/>
          </a:prstGeom>
          <a:noFill/>
        </p:spPr>
        <p:txBody>
          <a:bodyPr wrap="square" rtlCol="0">
            <a:spAutoFit/>
          </a:bodyPr>
          <a:lstStyle/>
          <a:p>
            <a:pPr marL="342900" indent="-342900">
              <a:buAutoNum type="arabicPeriod"/>
            </a:pPr>
            <a:r>
              <a:rPr lang="en-US" sz="4800" dirty="0">
                <a:solidFill>
                  <a:schemeClr val="accent1">
                    <a:lumMod val="50000"/>
                  </a:schemeClr>
                </a:solidFill>
              </a:rPr>
              <a:t>Eliminating Styrofoam</a:t>
            </a:r>
          </a:p>
          <a:p>
            <a:pPr marL="342900" indent="-342900">
              <a:buAutoNum type="arabicPeriod"/>
            </a:pPr>
            <a:r>
              <a:rPr lang="en-US" sz="4800" dirty="0">
                <a:solidFill>
                  <a:schemeClr val="accent1">
                    <a:lumMod val="50000"/>
                  </a:schemeClr>
                </a:solidFill>
              </a:rPr>
              <a:t>Choose a Replacement for Bubble wrap</a:t>
            </a:r>
          </a:p>
          <a:p>
            <a:pPr marL="342900" indent="-342900">
              <a:buAutoNum type="arabicPeriod"/>
            </a:pPr>
            <a:r>
              <a:rPr lang="en-US" sz="4800" dirty="0">
                <a:solidFill>
                  <a:schemeClr val="accent1">
                    <a:lumMod val="50000"/>
                  </a:schemeClr>
                </a:solidFill>
              </a:rPr>
              <a:t>Recycle In-coming Bubble wrap</a:t>
            </a:r>
          </a:p>
          <a:p>
            <a:r>
              <a:rPr lang="en-US" sz="4800" dirty="0">
                <a:solidFill>
                  <a:schemeClr val="accent1">
                    <a:lumMod val="50000"/>
                  </a:schemeClr>
                </a:solidFill>
              </a:rPr>
              <a:t>4.Change Package Sizing</a:t>
            </a:r>
          </a:p>
        </p:txBody>
      </p:sp>
      <p:pic>
        <p:nvPicPr>
          <p:cNvPr id="11" name="Audio 10">
            <a:hlinkClick r:id="" action="ppaction://media"/>
            <a:extLst>
              <a:ext uri="{FF2B5EF4-FFF2-40B4-BE49-F238E27FC236}">
                <a16:creationId xmlns:a16="http://schemas.microsoft.com/office/drawing/2014/main" id="{C5866F42-EE6E-40A4-ADC8-5593CAC9B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59908653"/>
      </p:ext>
    </p:extLst>
  </p:cSld>
  <p:clrMapOvr>
    <a:masterClrMapping/>
  </p:clrMapOvr>
  <mc:AlternateContent xmlns:mc="http://schemas.openxmlformats.org/markup-compatibility/2006" xmlns:p14="http://schemas.microsoft.com/office/powerpoint/2010/main">
    <mc:Choice Requires="p14">
      <p:transition spd="slow" p14:dur="2000" advTm="71311"/>
    </mc:Choice>
    <mc:Fallback xmlns="">
      <p:transition spd="slow" advTm="71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0821-E24C-458D-A0AA-9101184992D8}"/>
              </a:ext>
            </a:extLst>
          </p:cNvPr>
          <p:cNvSpPr>
            <a:spLocks noGrp="1"/>
          </p:cNvSpPr>
          <p:nvPr>
            <p:ph type="title"/>
          </p:nvPr>
        </p:nvSpPr>
        <p:spPr>
          <a:xfrm>
            <a:off x="1280160" y="696351"/>
            <a:ext cx="9622302" cy="1294228"/>
          </a:xfrm>
          <a:solidFill>
            <a:schemeClr val="accent1">
              <a:lumMod val="60000"/>
              <a:lumOff val="40000"/>
            </a:schemeClr>
          </a:solidFill>
        </p:spPr>
        <p:txBody>
          <a:bodyPr/>
          <a:lstStyle/>
          <a:p>
            <a:r>
              <a:rPr lang="en-US" sz="3200" dirty="0"/>
              <a:t>Bubble Wrap Replacements </a:t>
            </a:r>
          </a:p>
        </p:txBody>
      </p:sp>
      <p:sp>
        <p:nvSpPr>
          <p:cNvPr id="3" name="Text Placeholder 2">
            <a:extLst>
              <a:ext uri="{FF2B5EF4-FFF2-40B4-BE49-F238E27FC236}">
                <a16:creationId xmlns:a16="http://schemas.microsoft.com/office/drawing/2014/main" id="{309BBA49-140D-4E68-8B95-9EE1BD61475B}"/>
              </a:ext>
            </a:extLst>
          </p:cNvPr>
          <p:cNvSpPr>
            <a:spLocks noGrp="1"/>
          </p:cNvSpPr>
          <p:nvPr>
            <p:ph type="body" idx="1"/>
          </p:nvPr>
        </p:nvSpPr>
        <p:spPr>
          <a:xfrm>
            <a:off x="1555887" y="2499292"/>
            <a:ext cx="9070848" cy="2888431"/>
          </a:xfrm>
        </p:spPr>
        <p:txBody>
          <a:bodyPr/>
          <a:lstStyle/>
          <a:p>
            <a:pPr marL="342900" indent="-342900">
              <a:buAutoNum type="arabicPeriod"/>
            </a:pPr>
            <a:r>
              <a:rPr lang="en-US" sz="2400" dirty="0"/>
              <a:t>Biodegradable Packing Peanuts</a:t>
            </a:r>
          </a:p>
          <a:p>
            <a:pPr marL="342900" indent="-342900">
              <a:buAutoNum type="arabicPeriod"/>
            </a:pPr>
            <a:r>
              <a:rPr lang="en-US" sz="2400" dirty="0"/>
              <a:t>Recycled Packing Paper, Newspapers, and Magazines</a:t>
            </a:r>
          </a:p>
          <a:p>
            <a:pPr marL="342900" indent="-342900">
              <a:buAutoNum type="arabicPeriod"/>
            </a:pPr>
            <a:r>
              <a:rPr lang="en-US" sz="2400" dirty="0"/>
              <a:t>Office Paper waste</a:t>
            </a:r>
          </a:p>
          <a:p>
            <a:pPr marL="342900" indent="-342900">
              <a:buAutoNum type="arabicPeriod"/>
            </a:pPr>
            <a:r>
              <a:rPr lang="en-US" sz="2400" dirty="0"/>
              <a:t>Corrugated Bubble Wrap</a:t>
            </a:r>
          </a:p>
          <a:p>
            <a:pPr marL="342900" indent="-342900">
              <a:buAutoNum type="arabicPeriod"/>
            </a:pPr>
            <a:endParaRPr lang="en-US" dirty="0"/>
          </a:p>
        </p:txBody>
      </p:sp>
      <p:pic>
        <p:nvPicPr>
          <p:cNvPr id="5" name="Audio 4">
            <a:hlinkClick r:id="" action="ppaction://media"/>
            <a:extLst>
              <a:ext uri="{FF2B5EF4-FFF2-40B4-BE49-F238E27FC236}">
                <a16:creationId xmlns:a16="http://schemas.microsoft.com/office/drawing/2014/main" id="{78657403-A166-4C66-9C8B-D4C02518FB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66302"/>
      </p:ext>
    </p:extLst>
  </p:cSld>
  <p:clrMapOvr>
    <a:masterClrMapping/>
  </p:clrMapOvr>
  <mc:AlternateContent xmlns:mc="http://schemas.openxmlformats.org/markup-compatibility/2006" xmlns:p14="http://schemas.microsoft.com/office/powerpoint/2010/main">
    <mc:Choice Requires="p14">
      <p:transition spd="slow" p14:dur="2500" advTm="46620"/>
    </mc:Choice>
    <mc:Fallback xmlns="">
      <p:transition spd="slow" advTm="46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3014">
              <a:srgbClr val="E0F2D9"/>
            </a:gs>
            <a:gs pos="46028">
              <a:srgbClr val="C9E8BE"/>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FCB1B5-8E16-4E50-98C2-9AA9ACA33CB5}"/>
              </a:ext>
            </a:extLst>
          </p:cNvPr>
          <p:cNvSpPr>
            <a:spLocks noGrp="1"/>
          </p:cNvSpPr>
          <p:nvPr>
            <p:ph type="body" sz="half" idx="2"/>
          </p:nvPr>
        </p:nvSpPr>
        <p:spPr>
          <a:xfrm>
            <a:off x="9296400" y="3355848"/>
            <a:ext cx="2432304" cy="3502152"/>
          </a:xfrm>
        </p:spPr>
        <p:txBody>
          <a:bodyPr>
            <a:normAutofit/>
          </a:bodyPr>
          <a:lstStyle/>
          <a:p>
            <a:pPr algn="ctr"/>
            <a:r>
              <a:rPr lang="en-US" sz="3600" dirty="0"/>
              <a:t>Shipping Changes</a:t>
            </a:r>
          </a:p>
        </p:txBody>
      </p:sp>
      <p:pic>
        <p:nvPicPr>
          <p:cNvPr id="6" name="Graphic 5" descr="Truck">
            <a:extLst>
              <a:ext uri="{FF2B5EF4-FFF2-40B4-BE49-F238E27FC236}">
                <a16:creationId xmlns:a16="http://schemas.microsoft.com/office/drawing/2014/main" id="{8B65F4D9-71A3-408A-BC38-B1F2656603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5878" y="412652"/>
            <a:ext cx="1873348" cy="1873348"/>
          </a:xfrm>
          <a:prstGeom prst="rect">
            <a:avLst/>
          </a:prstGeom>
        </p:spPr>
      </p:pic>
      <p:sp>
        <p:nvSpPr>
          <p:cNvPr id="7" name="TextBox 6">
            <a:extLst>
              <a:ext uri="{FF2B5EF4-FFF2-40B4-BE49-F238E27FC236}">
                <a16:creationId xmlns:a16="http://schemas.microsoft.com/office/drawing/2014/main" id="{D39203C3-28EE-4E47-8531-536A71A7FA8E}"/>
              </a:ext>
            </a:extLst>
          </p:cNvPr>
          <p:cNvSpPr txBox="1"/>
          <p:nvPr/>
        </p:nvSpPr>
        <p:spPr>
          <a:xfrm>
            <a:off x="322619" y="1358009"/>
            <a:ext cx="8765110" cy="3785652"/>
          </a:xfrm>
          <a:prstGeom prst="rect">
            <a:avLst/>
          </a:prstGeom>
          <a:noFill/>
        </p:spPr>
        <p:txBody>
          <a:bodyPr wrap="square" rtlCol="0">
            <a:spAutoFit/>
          </a:bodyPr>
          <a:lstStyle/>
          <a:p>
            <a:pPr marL="342900" indent="-342900">
              <a:buAutoNum type="arabicPeriod"/>
            </a:pPr>
            <a:r>
              <a:rPr lang="en-US" sz="6000" dirty="0">
                <a:solidFill>
                  <a:schemeClr val="accent1">
                    <a:lumMod val="50000"/>
                  </a:schemeClr>
                </a:solidFill>
              </a:rPr>
              <a:t>Smaller Boxes</a:t>
            </a:r>
          </a:p>
          <a:p>
            <a:pPr marL="342900" indent="-342900">
              <a:buAutoNum type="arabicPeriod"/>
            </a:pPr>
            <a:r>
              <a:rPr lang="en-US" sz="6000" dirty="0">
                <a:solidFill>
                  <a:schemeClr val="accent1">
                    <a:lumMod val="50000"/>
                  </a:schemeClr>
                </a:solidFill>
              </a:rPr>
              <a:t>Electronic Signatures</a:t>
            </a:r>
          </a:p>
          <a:p>
            <a:pPr marL="342900" indent="-342900">
              <a:buAutoNum type="arabicPeriod"/>
            </a:pPr>
            <a:r>
              <a:rPr lang="en-US" sz="6000" dirty="0">
                <a:solidFill>
                  <a:schemeClr val="accent1">
                    <a:lumMod val="50000"/>
                  </a:schemeClr>
                </a:solidFill>
              </a:rPr>
              <a:t>Smaller delivery trucks</a:t>
            </a:r>
          </a:p>
        </p:txBody>
      </p:sp>
      <p:pic>
        <p:nvPicPr>
          <p:cNvPr id="8" name="Audio 7">
            <a:hlinkClick r:id="" action="ppaction://media"/>
            <a:extLst>
              <a:ext uri="{FF2B5EF4-FFF2-40B4-BE49-F238E27FC236}">
                <a16:creationId xmlns:a16="http://schemas.microsoft.com/office/drawing/2014/main" id="{3F70A34A-931A-4FF4-A56B-011BA63D87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8907420"/>
      </p:ext>
    </p:extLst>
  </p:cSld>
  <p:clrMapOvr>
    <a:masterClrMapping/>
  </p:clrMapOvr>
  <mc:AlternateContent xmlns:mc="http://schemas.openxmlformats.org/markup-compatibility/2006" xmlns:p14="http://schemas.microsoft.com/office/powerpoint/2010/main">
    <mc:Choice Requires="p14">
      <p:transition spd="slow" p14:dur="2000" advTm="28337"/>
    </mc:Choice>
    <mc:Fallback xmlns="">
      <p:transition spd="slow" advTm="28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90EA-C5EA-443A-B7AC-0235E3C441B4}"/>
              </a:ext>
            </a:extLst>
          </p:cNvPr>
          <p:cNvSpPr>
            <a:spLocks noGrp="1"/>
          </p:cNvSpPr>
          <p:nvPr>
            <p:ph type="title"/>
          </p:nvPr>
        </p:nvSpPr>
        <p:spPr>
          <a:xfrm>
            <a:off x="-255563" y="754527"/>
            <a:ext cx="10058400" cy="1371600"/>
          </a:xfrm>
        </p:spPr>
        <p:txBody>
          <a:bodyPr/>
          <a:lstStyle/>
          <a:p>
            <a:pPr algn="ctr"/>
            <a:r>
              <a:rPr lang="en-US" dirty="0"/>
              <a:t>Tree Day</a:t>
            </a:r>
          </a:p>
        </p:txBody>
      </p:sp>
      <p:pic>
        <p:nvPicPr>
          <p:cNvPr id="4" name="Graphic 3" descr="Deciduous tree">
            <a:extLst>
              <a:ext uri="{FF2B5EF4-FFF2-40B4-BE49-F238E27FC236}">
                <a16:creationId xmlns:a16="http://schemas.microsoft.com/office/drawing/2014/main" id="{9FA29947-6BBE-4A95-9DE2-00EA323D1D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4299" y="1328394"/>
            <a:ext cx="3409950" cy="3681756"/>
          </a:xfrm>
          <a:prstGeom prst="rect">
            <a:avLst/>
          </a:prstGeom>
        </p:spPr>
      </p:pic>
      <p:pic>
        <p:nvPicPr>
          <p:cNvPr id="6" name="Graphic 5" descr="Team">
            <a:extLst>
              <a:ext uri="{FF2B5EF4-FFF2-40B4-BE49-F238E27FC236}">
                <a16:creationId xmlns:a16="http://schemas.microsoft.com/office/drawing/2014/main" id="{64E3B968-A16F-4C44-AA42-5B642EEE47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4031" y="4032074"/>
            <a:ext cx="914400" cy="914400"/>
          </a:xfrm>
          <a:prstGeom prst="rect">
            <a:avLst/>
          </a:prstGeom>
        </p:spPr>
      </p:pic>
      <p:pic>
        <p:nvPicPr>
          <p:cNvPr id="8" name="Graphic 7" descr="Seeds">
            <a:extLst>
              <a:ext uri="{FF2B5EF4-FFF2-40B4-BE49-F238E27FC236}">
                <a16:creationId xmlns:a16="http://schemas.microsoft.com/office/drawing/2014/main" id="{57B8A6A6-E1D9-4F28-AE81-37E1AB2F42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02775" y="4295460"/>
            <a:ext cx="666750" cy="666750"/>
          </a:xfrm>
          <a:prstGeom prst="rect">
            <a:avLst/>
          </a:prstGeom>
        </p:spPr>
      </p:pic>
      <p:sp>
        <p:nvSpPr>
          <p:cNvPr id="9" name="TextBox 8">
            <a:extLst>
              <a:ext uri="{FF2B5EF4-FFF2-40B4-BE49-F238E27FC236}">
                <a16:creationId xmlns:a16="http://schemas.microsoft.com/office/drawing/2014/main" id="{1D426F95-A58E-434B-A9C1-23076AB2E89E}"/>
              </a:ext>
            </a:extLst>
          </p:cNvPr>
          <p:cNvSpPr txBox="1"/>
          <p:nvPr/>
        </p:nvSpPr>
        <p:spPr>
          <a:xfrm>
            <a:off x="713569" y="2424827"/>
            <a:ext cx="7766612" cy="2585323"/>
          </a:xfrm>
          <a:prstGeom prst="rect">
            <a:avLst/>
          </a:prstGeom>
          <a:noFill/>
        </p:spPr>
        <p:txBody>
          <a:bodyPr wrap="square" rtlCol="0">
            <a:spAutoFit/>
          </a:bodyPr>
          <a:lstStyle/>
          <a:p>
            <a:pPr marL="342900" indent="-342900" algn="ctr">
              <a:buAutoNum type="arabicPeriod"/>
            </a:pPr>
            <a:r>
              <a:rPr lang="en-US" sz="3600" dirty="0"/>
              <a:t>Once every three months</a:t>
            </a:r>
          </a:p>
          <a:p>
            <a:pPr marL="342900" indent="-342900" algn="ctr">
              <a:buAutoNum type="arabicPeriod"/>
            </a:pPr>
            <a:r>
              <a:rPr lang="en-US" sz="3600" dirty="0"/>
              <a:t>Paid Leave</a:t>
            </a:r>
          </a:p>
          <a:p>
            <a:pPr marL="342900" indent="-342900" algn="ctr">
              <a:buAutoNum type="arabicPeriod"/>
            </a:pPr>
            <a:r>
              <a:rPr lang="en-US" sz="3600" dirty="0"/>
              <a:t>Will involve 5-8 people</a:t>
            </a:r>
          </a:p>
          <a:p>
            <a:pPr algn="ctr"/>
            <a:r>
              <a:rPr lang="en-US" sz="3600" dirty="0"/>
              <a:t>4. Lunch will be provided</a:t>
            </a:r>
          </a:p>
          <a:p>
            <a:pPr marL="342900" indent="-342900">
              <a:buAutoNum type="arabicPeriod"/>
            </a:pPr>
            <a:endParaRPr lang="en-US" dirty="0"/>
          </a:p>
        </p:txBody>
      </p:sp>
      <p:pic>
        <p:nvPicPr>
          <p:cNvPr id="10" name="Audio 9">
            <a:hlinkClick r:id="" action="ppaction://media"/>
            <a:extLst>
              <a:ext uri="{FF2B5EF4-FFF2-40B4-BE49-F238E27FC236}">
                <a16:creationId xmlns:a16="http://schemas.microsoft.com/office/drawing/2014/main" id="{8FF7E15E-4AEF-448F-ABD1-4677A2C447A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18682650"/>
      </p:ext>
    </p:extLst>
  </p:cSld>
  <p:clrMapOvr>
    <a:masterClrMapping/>
  </p:clrMapOvr>
  <mc:AlternateContent xmlns:mc="http://schemas.openxmlformats.org/markup-compatibility/2006" xmlns:p14="http://schemas.microsoft.com/office/powerpoint/2010/main">
    <mc:Choice Requires="p14">
      <p:transition spd="slow" p14:dur="2000" advTm="30716"/>
    </mc:Choice>
    <mc:Fallback xmlns="">
      <p:transition spd="slow" advTm="30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42E0-D79B-44C0-8113-E974647216CC}"/>
              </a:ext>
            </a:extLst>
          </p:cNvPr>
          <p:cNvSpPr>
            <a:spLocks noGrp="1"/>
          </p:cNvSpPr>
          <p:nvPr>
            <p:ph type="ctrTitle"/>
          </p:nvPr>
        </p:nvSpPr>
        <p:spPr>
          <a:xfrm>
            <a:off x="1561707" y="1634062"/>
            <a:ext cx="9068586" cy="1538202"/>
          </a:xfrm>
        </p:spPr>
        <p:txBody>
          <a:bodyPr/>
          <a:lstStyle/>
          <a:p>
            <a:r>
              <a:rPr lang="en-US" sz="5400" dirty="0"/>
              <a:t>Conclusion</a:t>
            </a:r>
          </a:p>
        </p:txBody>
      </p:sp>
      <p:sp>
        <p:nvSpPr>
          <p:cNvPr id="3" name="Subtitle 2">
            <a:extLst>
              <a:ext uri="{FF2B5EF4-FFF2-40B4-BE49-F238E27FC236}">
                <a16:creationId xmlns:a16="http://schemas.microsoft.com/office/drawing/2014/main" id="{EC3726DC-F3A3-44AD-B185-CFB0DEA6145C}"/>
              </a:ext>
            </a:extLst>
          </p:cNvPr>
          <p:cNvSpPr>
            <a:spLocks noGrp="1"/>
          </p:cNvSpPr>
          <p:nvPr>
            <p:ph type="subTitle" idx="1"/>
          </p:nvPr>
        </p:nvSpPr>
        <p:spPr>
          <a:xfrm>
            <a:off x="1660574" y="3305908"/>
            <a:ext cx="9070848" cy="2199115"/>
          </a:xfrm>
        </p:spPr>
        <p:txBody>
          <a:bodyPr/>
          <a:lstStyle/>
          <a:p>
            <a:pPr marL="342900" indent="-342900">
              <a:buAutoNum type="arabicPeriod"/>
            </a:pPr>
            <a:r>
              <a:rPr lang="en-US" dirty="0"/>
              <a:t>Changes to Packing</a:t>
            </a:r>
          </a:p>
          <a:p>
            <a:pPr marL="342900" indent="-342900">
              <a:buAutoNum type="arabicPeriod"/>
            </a:pPr>
            <a:r>
              <a:rPr lang="en-US" dirty="0"/>
              <a:t>Changes to Shipping</a:t>
            </a:r>
          </a:p>
          <a:p>
            <a:pPr marL="342900" indent="-342900">
              <a:buAutoNum type="arabicPeriod"/>
            </a:pPr>
            <a:r>
              <a:rPr lang="en-US" dirty="0"/>
              <a:t>Tree Days</a:t>
            </a:r>
          </a:p>
          <a:p>
            <a:pPr marL="342900" indent="-342900">
              <a:buAutoNum type="arabicPeriod"/>
            </a:pPr>
            <a:r>
              <a:rPr lang="en-US" dirty="0"/>
              <a:t>Greener and Cleaner Production</a:t>
            </a:r>
          </a:p>
        </p:txBody>
      </p:sp>
      <p:pic>
        <p:nvPicPr>
          <p:cNvPr id="5" name="Audio 4">
            <a:hlinkClick r:id="" action="ppaction://media"/>
            <a:extLst>
              <a:ext uri="{FF2B5EF4-FFF2-40B4-BE49-F238E27FC236}">
                <a16:creationId xmlns:a16="http://schemas.microsoft.com/office/drawing/2014/main" id="{E6431A88-DE71-4F13-ACFF-31401137C9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55253451"/>
      </p:ext>
    </p:extLst>
  </p:cSld>
  <p:clrMapOvr>
    <a:masterClrMapping/>
  </p:clrMapOvr>
  <mc:AlternateContent xmlns:mc="http://schemas.openxmlformats.org/markup-compatibility/2006" xmlns:p14="http://schemas.microsoft.com/office/powerpoint/2010/main">
    <mc:Choice Requires="p14">
      <p:transition spd="slow" p14:dur="2000" advTm="22575"/>
    </mc:Choice>
    <mc:Fallback xmlns="">
      <p:transition spd="slow" advTm="22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140</TotalTime>
  <Words>1101</Words>
  <Application>Microsoft Office PowerPoint</Application>
  <PresentationFormat>Widescreen</PresentationFormat>
  <Paragraphs>69</Paragraphs>
  <Slides>10</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Savon</vt:lpstr>
      <vt:lpstr>Green Shipping</vt:lpstr>
      <vt:lpstr>Agenda </vt:lpstr>
      <vt:lpstr>Why Go Green?</vt:lpstr>
      <vt:lpstr>But How?</vt:lpstr>
      <vt:lpstr>PowerPoint Presentation</vt:lpstr>
      <vt:lpstr>Bubble Wrap Replacements </vt:lpstr>
      <vt:lpstr>PowerPoint Presentation</vt:lpstr>
      <vt:lpstr>Tree Day</vt:lpstr>
      <vt:lpstr>Conclusion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Shipping</dc:title>
  <dc:creator>Erin Sanderson</dc:creator>
  <cp:lastModifiedBy>Erin Sanderson</cp:lastModifiedBy>
  <cp:revision>15</cp:revision>
  <dcterms:created xsi:type="dcterms:W3CDTF">2018-06-27T04:49:04Z</dcterms:created>
  <dcterms:modified xsi:type="dcterms:W3CDTF">2020-04-17T06:25:38Z</dcterms:modified>
</cp:coreProperties>
</file>